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81" r:id="rId15"/>
    <p:sldId id="268" r:id="rId16"/>
    <p:sldId id="269" r:id="rId17"/>
    <p:sldId id="270" r:id="rId18"/>
    <p:sldId id="271" r:id="rId19"/>
    <p:sldId id="273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</p:spPr>
        <p:txBody>
          <a:bodyPr anchor="ctr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</p:spPr>
        <p:txBody>
          <a:bodyPr rtlCol="0" anchor="ctr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l">
              <a:buFont typeface="Arial" pitchFamily="34" charset="0"/>
              <a:buNone/>
              <a:defRPr sz="1400" noProof="1"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buFont typeface="Arial" pitchFamily="34" charset="0"/>
              <a:buNone/>
              <a:defRPr sz="1400" noProof="1"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0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11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3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4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5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6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7.xml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5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6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8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9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1387" y="2997076"/>
            <a:ext cx="6400800" cy="1752600"/>
          </a:xfrm>
        </p:spPr>
        <p:txBody>
          <a:bodyPr>
            <a:noAutofit/>
          </a:bodyPr>
          <a:lstStyle/>
          <a:p>
            <a:r>
              <a:rPr lang="zh-CN" altLang="en-US" sz="7700" b="1" dirty="0">
                <a:solidFill>
                  <a:srgbClr val="FF0000"/>
                </a:solidFill>
                <a:latin typeface="华文新魏" charset="0"/>
                <a:ea typeface="华文新魏" charset="0"/>
              </a:rPr>
              <a:t>学生</a:t>
            </a:r>
            <a:r>
              <a:rPr lang="zh-CN" altLang="en-US" sz="7700" b="1" dirty="0" smtClean="0">
                <a:solidFill>
                  <a:srgbClr val="FF0000"/>
                </a:solidFill>
                <a:latin typeface="华文新魏" charset="0"/>
                <a:ea typeface="华文新魏" charset="0"/>
              </a:rPr>
              <a:t>操作手册</a:t>
            </a:r>
            <a:endParaRPr lang="zh-CN" altLang="en-US" sz="7700" b="1" dirty="0" smtClean="0">
              <a:solidFill>
                <a:srgbClr val="FF0000"/>
              </a:solidFill>
              <a:latin typeface="华文新魏" charset="0"/>
              <a:ea typeface="华文新魏" charset="0"/>
            </a:endParaRPr>
          </a:p>
          <a:p>
            <a:endParaRPr lang="zh-CN" altLang="en-US" sz="7700" b="1" dirty="0" smtClean="0">
              <a:solidFill>
                <a:srgbClr val="FF0000"/>
              </a:solidFill>
              <a:latin typeface="华文新魏" charset="0"/>
              <a:ea typeface="华文新魏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63420" y="5471795"/>
            <a:ext cx="4841240" cy="7226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charset="0"/>
                <a:ea typeface="微软雅黑" charset="0"/>
              </a:rPr>
              <a:t>安徽农业大学继续教育学院</a:t>
            </a:r>
            <a:endParaRPr lang="zh-CN" altLang="en-US" sz="2000" b="1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charset="0"/>
                <a:ea typeface="微软雅黑" charset="0"/>
              </a:rPr>
              <a:t>2016</a:t>
            </a:r>
            <a:r>
              <a:rPr lang="zh-CN" altLang="en-US" sz="2000" b="1">
                <a:solidFill>
                  <a:schemeClr val="bg1"/>
                </a:solidFill>
                <a:latin typeface="微软雅黑" charset="0"/>
                <a:ea typeface="微软雅黑" charset="0"/>
              </a:rPr>
              <a:t>年</a:t>
            </a:r>
            <a:r>
              <a:rPr lang="en-US" altLang="zh-CN" sz="2000" b="1">
                <a:solidFill>
                  <a:schemeClr val="bg1"/>
                </a:solidFill>
                <a:latin typeface="微软雅黑" charset="0"/>
                <a:ea typeface="微软雅黑" charset="0"/>
              </a:rPr>
              <a:t>5</a:t>
            </a:r>
            <a:r>
              <a:rPr lang="zh-CN" altLang="en-US" sz="2000" b="1">
                <a:solidFill>
                  <a:schemeClr val="bg1"/>
                </a:solidFill>
                <a:latin typeface="微软雅黑" charset="0"/>
                <a:ea typeface="微软雅黑" charset="0"/>
              </a:rPr>
              <a:t>月</a:t>
            </a:r>
            <a:endParaRPr lang="zh-CN" altLang="en-US" sz="2000" b="1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点击“账号设置”可以查询到个人的相关资料和信息，在此可以对个人信息进行添加和修改，在“账号安全”一栏，可以进行密码修改。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Picture 2" descr="C:\Users\Miaoliang\Desktop\BV{S230UFOG@6ES~R7{AC1A_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13" y="2565658"/>
            <a:ext cx="7404150" cy="314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8140" y="1701180"/>
            <a:ext cx="8928992" cy="432048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点击中间页面中的课程名称，即可进入学习页面（如图）。点击“开始学习”，便可正式开展网络学习。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605" y="47656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华文新魏" charset="0"/>
                <a:ea typeface="华文新魏" charset="0"/>
              </a:rPr>
              <a:t>四、如何</a:t>
            </a:r>
            <a:r>
              <a:rPr lang="zh-CN" altLang="en-US" sz="4000" dirty="0">
                <a:solidFill>
                  <a:srgbClr val="FF0000"/>
                </a:solidFill>
                <a:latin typeface="华文新魏" charset="0"/>
                <a:ea typeface="华文新魏" charset="0"/>
              </a:rPr>
              <a:t>进行网上</a:t>
            </a:r>
            <a:r>
              <a:rPr lang="zh-CN" altLang="en-US" sz="4000" dirty="0" smtClean="0">
                <a:solidFill>
                  <a:srgbClr val="FF0000"/>
                </a:solidFill>
                <a:latin typeface="华文新魏" charset="0"/>
                <a:ea typeface="华文新魏" charset="0"/>
              </a:rPr>
              <a:t>学习</a:t>
            </a:r>
            <a:endParaRPr lang="zh-CN" altLang="en-US" sz="4000" dirty="0">
              <a:solidFill>
                <a:srgbClr val="FF0000"/>
              </a:solidFill>
              <a:latin typeface="华文新魏" charset="0"/>
              <a:ea typeface="华文新魏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1558"/>
            <a:ext cx="5616624" cy="320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16" y="3501633"/>
            <a:ext cx="23431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808" y="2493268"/>
            <a:ext cx="7272808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605" y="1196975"/>
            <a:ext cx="8369935" cy="1017270"/>
          </a:xfrm>
        </p:spPr>
        <p:txBody>
          <a:bodyPr>
            <a:noAutofit/>
          </a:bodyPr>
          <a:lstStyle/>
          <a:p>
            <a:pPr algn="l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点击“开始学习”后进入三分屏页面，这里大家可以观看视频、课程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和学习的主要内容。在学习的过程中，可以进行评论，与教师开展互动，亦可以做笔记。</a:t>
            </a:r>
            <a:endParaRPr lang="zh-CN" altLang="en-US" sz="20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62068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endParaRPr lang="zh-CN" altLang="en-US" sz="18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sz="1800" b="1" dirty="0" smtClean="0">
                <a:solidFill>
                  <a:schemeClr val="accent4"/>
                </a:solidFill>
                <a:uFillTx/>
                <a:latin typeface="微软雅黑" charset="0"/>
                <a:ea typeface="微软雅黑" pitchFamily="34" charset="-122"/>
              </a:rPr>
              <a:t>学习页面中功能条栏目里，大家可以点击“目录”查看所有的学习任务。</a:t>
            </a:r>
            <a:endParaRPr lang="zh-CN" altLang="en-US" sz="1800" b="1" dirty="0" smtClean="0">
              <a:solidFill>
                <a:schemeClr val="accent4"/>
              </a:solidFill>
              <a:uFillTx/>
              <a:latin typeface="微软雅黑" charset="0"/>
              <a:ea typeface="微软雅黑" pitchFamily="34" charset="-122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3" y="1485409"/>
            <a:ext cx="829031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900" y="1772677"/>
            <a:ext cx="750350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507288" cy="562074"/>
          </a:xfrm>
        </p:spPr>
        <p:txBody>
          <a:bodyPr>
            <a:noAutofit/>
          </a:bodyPr>
          <a:lstStyle/>
          <a:p>
            <a:pPr algn="l"/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点击“作业”可以查看到本课程的作业信息，点击“查看详情”，可以对在线作业进行作答。</a:t>
            </a:r>
            <a:endParaRPr lang="zh-CN" altLang="en-US" sz="18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62" y="1845196"/>
            <a:ext cx="822960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4034" y="1197015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点击“评论”，可以对本课程进行评论，同时亦可对本课程开展评分。</a:t>
            </a:r>
            <a:endParaRPr lang="zh-CN" altLang="en-US" sz="18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50" y="2205355"/>
            <a:ext cx="776351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605" y="90900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点击“问答”，可以针对课程学习过程中遇到的问题与教师进行互动交流。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3" y="2421389"/>
            <a:ext cx="82296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460" y="105251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点击笔记可以查看在学习过程中自己所记录的课程笔记。</a:t>
            </a:r>
            <a:endParaRPr lang="zh-CN" altLang="en-US" sz="18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2277001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8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谢谢！</a:t>
            </a:r>
            <a:endParaRPr lang="zh-CN" altLang="en-US" sz="8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2061225"/>
            <a:ext cx="7408333" cy="3450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2200" b="1" dirty="0" smtClean="0">
                <a:solidFill>
                  <a:schemeClr val="accent4"/>
                </a:solidFill>
                <a:uFillTx/>
                <a:latin typeface="微软雅黑" charset="0"/>
                <a:ea typeface="微软雅黑" charset="0"/>
              </a:rPr>
              <a:t>配置要求</a:t>
            </a:r>
            <a:endParaRPr lang="zh-CN" altLang="en-US" sz="2200" b="1" dirty="0" smtClean="0">
              <a:solidFill>
                <a:schemeClr val="accent4"/>
              </a:solidFill>
              <a:uFillTx/>
              <a:latin typeface="微软雅黑" charset="0"/>
              <a:ea typeface="微软雅黑" charset="0"/>
            </a:endParaRPr>
          </a:p>
          <a:p>
            <a:pPr marL="0" indent="0" algn="ctr">
              <a:buNone/>
            </a:pPr>
            <a:endParaRPr lang="zh-CN" altLang="en-US" sz="2200" b="1" dirty="0" smtClean="0">
              <a:solidFill>
                <a:schemeClr val="accent4"/>
              </a:solidFill>
              <a:uFillTx/>
              <a:latin typeface="微软雅黑" charset="0"/>
              <a:ea typeface="微软雅黑" charset="0"/>
            </a:endParaRPr>
          </a:p>
          <a:p>
            <a:pPr marL="0" indent="0" algn="ctr">
              <a:buNone/>
            </a:pPr>
            <a:r>
              <a:rPr lang="zh-CN" altLang="en-US" sz="2200" b="1" dirty="0" smtClean="0">
                <a:solidFill>
                  <a:schemeClr val="accent4"/>
                </a:solidFill>
                <a:uFillTx/>
                <a:latin typeface="微软雅黑" charset="0"/>
                <a:ea typeface="微软雅黑" charset="0"/>
              </a:rPr>
              <a:t>系统登录</a:t>
            </a:r>
            <a:endParaRPr lang="zh-CN" altLang="en-US" sz="2200" b="1" dirty="0" smtClean="0">
              <a:solidFill>
                <a:schemeClr val="accent4"/>
              </a:solidFill>
              <a:uFillTx/>
              <a:latin typeface="微软雅黑" charset="0"/>
              <a:ea typeface="微软雅黑" charset="0"/>
            </a:endParaRPr>
          </a:p>
          <a:p>
            <a:pPr marL="0" indent="0" algn="ctr">
              <a:buNone/>
            </a:pPr>
            <a:endParaRPr lang="zh-CN" altLang="en-US" sz="2200" b="1" dirty="0" smtClean="0">
              <a:solidFill>
                <a:schemeClr val="accent4"/>
              </a:solidFill>
              <a:uFillTx/>
              <a:latin typeface="微软雅黑" charset="0"/>
              <a:ea typeface="微软雅黑" charset="0"/>
            </a:endParaRPr>
          </a:p>
          <a:p>
            <a:pPr marL="0" indent="0" algn="ctr">
              <a:buNone/>
            </a:pPr>
            <a:r>
              <a:rPr lang="zh-CN" altLang="en-US" sz="2200" b="1" dirty="0" smtClean="0">
                <a:solidFill>
                  <a:schemeClr val="accent4"/>
                </a:solidFill>
                <a:uFillTx/>
                <a:latin typeface="微软雅黑" charset="0"/>
                <a:ea typeface="微软雅黑" charset="0"/>
              </a:rPr>
              <a:t>学习界面布局介绍</a:t>
            </a:r>
            <a:endParaRPr lang="zh-CN" altLang="en-US" sz="2200" b="1" dirty="0" smtClean="0">
              <a:solidFill>
                <a:schemeClr val="accent4"/>
              </a:solidFill>
              <a:uFillTx/>
              <a:latin typeface="微软雅黑" charset="0"/>
              <a:ea typeface="微软雅黑" charset="0"/>
            </a:endParaRPr>
          </a:p>
          <a:p>
            <a:pPr marL="0" indent="0" algn="ctr">
              <a:buNone/>
            </a:pPr>
            <a:endParaRPr lang="zh-CN" altLang="en-US" sz="2200" b="1" dirty="0" smtClean="0">
              <a:solidFill>
                <a:schemeClr val="accent4"/>
              </a:solidFill>
              <a:uFillTx/>
              <a:latin typeface="微软雅黑" charset="0"/>
              <a:ea typeface="微软雅黑" charset="0"/>
            </a:endParaRPr>
          </a:p>
          <a:p>
            <a:pPr marL="0" indent="0" algn="ctr">
              <a:buNone/>
            </a:pPr>
            <a:r>
              <a:rPr lang="zh-CN" altLang="en-US" sz="2200" b="1" dirty="0" smtClean="0">
                <a:solidFill>
                  <a:schemeClr val="accent4"/>
                </a:solidFill>
                <a:uFillTx/>
                <a:latin typeface="微软雅黑" charset="0"/>
                <a:ea typeface="微软雅黑" charset="0"/>
              </a:rPr>
              <a:t>如何进行网上学习</a:t>
            </a:r>
            <a:endParaRPr lang="zh-CN" altLang="en-US" sz="2200" b="1" dirty="0" smtClean="0">
              <a:solidFill>
                <a:schemeClr val="accent4"/>
              </a:solidFill>
              <a:uFillTx/>
              <a:latin typeface="微软雅黑" charset="0"/>
              <a:ea typeface="微软雅黑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605" y="548958"/>
            <a:ext cx="8229600" cy="1143000"/>
          </a:xfrm>
        </p:spPr>
        <p:txBody>
          <a:bodyPr/>
          <a:lstStyle/>
          <a:p>
            <a:r>
              <a:rPr lang="zh-CN" altLang="en-US" sz="4000">
                <a:solidFill>
                  <a:srgbClr val="FF0000"/>
                </a:solidFill>
                <a:uFillTx/>
                <a:latin typeface="华文新魏" charset="0"/>
                <a:ea typeface="华文新魏" charset="0"/>
              </a:rPr>
              <a:t>目录</a:t>
            </a:r>
            <a:endParaRPr lang="zh-CN" altLang="en-US" sz="4000">
              <a:solidFill>
                <a:srgbClr val="FF0000"/>
              </a:solidFill>
              <a:uFillTx/>
              <a:latin typeface="华文新魏" charset="0"/>
              <a:ea typeface="华文新魏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9" y="2061422"/>
            <a:ext cx="9036495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1.1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操作系统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本系统支持</a:t>
            </a:r>
            <a:r>
              <a:rPr lang="en-US" altLang="zh-CN" sz="1800" dirty="0" err="1" smtClean="0">
                <a:latin typeface="微软雅黑" pitchFamily="34" charset="-122"/>
                <a:ea typeface="微软雅黑" pitchFamily="34" charset="-122"/>
              </a:rPr>
              <a:t>windowsXP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win7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及以上操作系统。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1.2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浏览器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、分辨率设置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本系统支持 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IE7 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及以上浏览器，支持 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1024*768 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及以上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分辨率的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使用，最佳浏览效果为 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IE9 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及 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IE9 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以上浏览器、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1366*768 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分辨率。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系统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、浏览器相关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配置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为了流畅的使用该系统的在线预览查看功能，建议提前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安装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flash 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播放器。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705" y="620713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华文新魏" charset="0"/>
                <a:ea typeface="华文新魏" charset="0"/>
              </a:rPr>
              <a:t>一、配置要求</a:t>
            </a:r>
            <a:endParaRPr lang="zh-CN" altLang="en-US" sz="4000" dirty="0">
              <a:solidFill>
                <a:srgbClr val="FF0000"/>
              </a:solidFill>
              <a:latin typeface="华文新魏" charset="0"/>
              <a:ea typeface="华文新魏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560" y="1269365"/>
            <a:ext cx="8927465" cy="52565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登录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安徽继续教育在线，首先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打开浏览器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，在地址栏中输入“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http:// www.ahcjzx.cn”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完成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后我们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将进入到“安徽继续教育在线”的门户首页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4970" y="54895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华文新魏" charset="0"/>
                <a:ea typeface="华文新魏" charset="0"/>
              </a:rPr>
              <a:t>二、系统登录</a:t>
            </a:r>
            <a:endParaRPr lang="zh-CN" altLang="en-US" sz="4000" b="1" dirty="0">
              <a:solidFill>
                <a:srgbClr val="FF0000"/>
              </a:solidFill>
              <a:latin typeface="华文新魏" charset="0"/>
              <a:ea typeface="华文新魏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277110"/>
            <a:ext cx="7872730" cy="40233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950" y="909320"/>
            <a:ext cx="8554720" cy="4968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主页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的左侧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系统登录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栏目 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，在此我们填写好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用户名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和密码后点击登录就可以完成登录的操作。 学生的登录用户名是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身份证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号，初始密码是身份证号后 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6 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位。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39" y="2492891"/>
            <a:ext cx="470502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登录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成功后显示学生个人姓名，可以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选择学习空间进入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系统，在此点击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学习空间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进入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课程学习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页面。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5" name="Picture 3" descr="C:\Users\Miaoliang\Desktop\ZFH]B53BHLI]{G@}LAHROE1_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53" y="2348617"/>
            <a:ext cx="600848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1653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学生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首次登录时，会自动弹出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基本信息完善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对话框 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，手机号码和邮箱为必填项，此处的邮箱作为日后找回密码的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方式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，建议做好记录。学生可以选择修改登录密码， 建议修改后的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密码应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做好记录，以免在后续使用中忘记，也可以不做密码修改。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89" y="2708657"/>
            <a:ext cx="5256584" cy="34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95" y="2708910"/>
            <a:ext cx="6852285" cy="367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995" y="47656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华文新魏" charset="0"/>
                <a:ea typeface="华文新魏" charset="0"/>
              </a:rPr>
              <a:t>三、学习</a:t>
            </a:r>
            <a:r>
              <a:rPr lang="zh-CN" altLang="en-US" sz="4000" b="1" dirty="0">
                <a:solidFill>
                  <a:srgbClr val="FF0000"/>
                </a:solidFill>
                <a:latin typeface="华文新魏" charset="0"/>
                <a:ea typeface="华文新魏" charset="0"/>
              </a:rPr>
              <a:t>界面布局</a:t>
            </a:r>
            <a:r>
              <a:rPr lang="zh-CN" altLang="en-US" sz="4000" b="1" dirty="0" smtClean="0">
                <a:solidFill>
                  <a:srgbClr val="FF0000"/>
                </a:solidFill>
                <a:latin typeface="华文新魏" charset="0"/>
                <a:ea typeface="华文新魏" charset="0"/>
              </a:rPr>
              <a:t>介绍</a:t>
            </a:r>
            <a:endParaRPr lang="zh-CN" altLang="en-US" sz="4000" b="1" dirty="0">
              <a:solidFill>
                <a:srgbClr val="FF0000"/>
              </a:solidFill>
              <a:latin typeface="华文新魏" charset="0"/>
              <a:ea typeface="华文新魏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910" y="1629311"/>
            <a:ext cx="8424936" cy="93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个人页面左侧有“我的课程”、“我的作业”、“我的考试”和“账号设置”四项内容。学生可以通过点击这些功能按钮查询自己所需信息。个人页面中间主要展示本学期所学的所有课程，以及课程所学的进度。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120680"/>
          </a:xfrm>
        </p:spPr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CN" altLang="en-US" dirty="0" smtClean="0"/>
          </a:p>
          <a:p>
            <a:pPr marL="0" indent="0">
              <a:buNone/>
            </a:pPr>
            <a:r>
              <a:rPr lang="zh-CN" altLang="en-US" sz="2000" dirty="0" smtClean="0">
                <a:latin typeface="微软雅黑" charset="0"/>
                <a:ea typeface="微软雅黑" charset="0"/>
              </a:rPr>
              <a:t>点击“我的作业”，可以查看本学期所有课程布置的在线作业信息。</a:t>
            </a:r>
            <a:endParaRPr lang="zh-CN" altLang="en-US" sz="2000" dirty="0">
              <a:latin typeface="微软雅黑" charset="0"/>
              <a:ea typeface="微软雅黑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" y="1989455"/>
            <a:ext cx="6850380" cy="418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1038</Words>
  <Application>WPS 演示</Application>
  <PresentationFormat>全屏显示(4:3)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默认设计模板</vt:lpstr>
      <vt:lpstr>安徽继续教育在线</vt:lpstr>
      <vt:lpstr>目录</vt:lpstr>
      <vt:lpstr>一、配置要求</vt:lpstr>
      <vt:lpstr>二、系统登录</vt:lpstr>
      <vt:lpstr>PowerPoint 演示文稿</vt:lpstr>
      <vt:lpstr>PowerPoint 演示文稿</vt:lpstr>
      <vt:lpstr>PowerPoint 演示文稿</vt:lpstr>
      <vt:lpstr>三、学习界面布局介绍</vt:lpstr>
      <vt:lpstr>PowerPoint 演示文稿</vt:lpstr>
      <vt:lpstr>PowerPoint 演示文稿</vt:lpstr>
      <vt:lpstr>四、如何进行网上学习</vt:lpstr>
      <vt:lpstr>点击“开始学习”后进入三分屏页面，这里大家可以观看视频、课程PPT和学习的主要内容。在学习的过程中，可以进行评论，与教师开展互动，亦可以做笔记。</vt:lpstr>
      <vt:lpstr>PowerPoint 演示文稿</vt:lpstr>
      <vt:lpstr>点击“作业”可以查看到本课程的作业信息，点击“查看详情”，可以对在线作业进行作答。</vt:lpstr>
      <vt:lpstr>点击“评论”，可以对本课程进行评论，同时亦可对本课程开展评分。</vt:lpstr>
      <vt:lpstr>点击“问答”，可以针对课程学习过程中遇到的问题与教师进行互动交流。</vt:lpstr>
      <vt:lpstr>点击笔记可以查看在学习过程中自己所记录的课程笔记。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安徽成人高等教育在线</dc:title>
  <dc:creator>Miaoliang</dc:creator>
  <cp:lastModifiedBy>Miaoliang</cp:lastModifiedBy>
  <cp:revision>16</cp:revision>
  <dcterms:created xsi:type="dcterms:W3CDTF">2015-10-09T07:47:00Z</dcterms:created>
  <dcterms:modified xsi:type="dcterms:W3CDTF">2016-05-04T02:02:39Z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